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1" r:id="rId1"/>
  </p:sldMasterIdLst>
  <p:notesMasterIdLst>
    <p:notesMasterId r:id="rId35"/>
  </p:notesMasterIdLst>
  <p:sldIdLst>
    <p:sldId id="256" r:id="rId2"/>
    <p:sldId id="258" r:id="rId3"/>
    <p:sldId id="325" r:id="rId4"/>
    <p:sldId id="326" r:id="rId5"/>
    <p:sldId id="327" r:id="rId6"/>
    <p:sldId id="259" r:id="rId7"/>
    <p:sldId id="263" r:id="rId8"/>
    <p:sldId id="265" r:id="rId9"/>
    <p:sldId id="266" r:id="rId10"/>
    <p:sldId id="268" r:id="rId11"/>
    <p:sldId id="349" r:id="rId12"/>
    <p:sldId id="320" r:id="rId13"/>
    <p:sldId id="293" r:id="rId14"/>
    <p:sldId id="294" r:id="rId15"/>
    <p:sldId id="328" r:id="rId16"/>
    <p:sldId id="329" r:id="rId17"/>
    <p:sldId id="330" r:id="rId18"/>
    <p:sldId id="331" r:id="rId19"/>
    <p:sldId id="332" r:id="rId20"/>
    <p:sldId id="333" r:id="rId21"/>
    <p:sldId id="334" r:id="rId22"/>
    <p:sldId id="335" r:id="rId23"/>
    <p:sldId id="337" r:id="rId24"/>
    <p:sldId id="338" r:id="rId25"/>
    <p:sldId id="339" r:id="rId26"/>
    <p:sldId id="340" r:id="rId27"/>
    <p:sldId id="342" r:id="rId28"/>
    <p:sldId id="343" r:id="rId29"/>
    <p:sldId id="344" r:id="rId30"/>
    <p:sldId id="350" r:id="rId31"/>
    <p:sldId id="345" r:id="rId32"/>
    <p:sldId id="346" r:id="rId33"/>
    <p:sldId id="348" r:id="rId34"/>
  </p:sldIdLst>
  <p:sldSz cx="9144000" cy="5143500" type="screen16x9"/>
  <p:notesSz cx="6858000" cy="9144000"/>
  <p:embeddedFontLst>
    <p:embeddedFont>
      <p:font typeface="Georgia" panose="02040502050405020303" pitchFamily="18" charset="0"/>
      <p:regular r:id="rId36"/>
      <p:bold r:id="rId37"/>
      <p:italic r:id="rId38"/>
      <p:boldItalic r:id="rId39"/>
    </p:embeddedFont>
    <p:embeddedFont>
      <p:font typeface="Montserrat" panose="020B0604020202020204" charset="-52"/>
      <p:regular r:id="rId40"/>
      <p:bold r:id="rId41"/>
      <p:italic r:id="rId42"/>
      <p:boldItalic r:id="rId43"/>
    </p:embeddedFont>
    <p:embeddedFont>
      <p:font typeface="Montserrat SemiBold" panose="020B0604020202020204" charset="-52"/>
      <p:regular r:id="rId44"/>
      <p:bold r:id="rId45"/>
      <p:italic r:id="rId46"/>
      <p:boldItalic r:id="rId47"/>
    </p:embeddedFont>
    <p:embeddedFont>
      <p:font typeface="PT Serif" panose="020B0604020202020204" charset="-52"/>
      <p:regular r:id="rId48"/>
      <p:bold r:id="rId49"/>
      <p:italic r:id="rId50"/>
      <p:boldItalic r:id="rId5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Обухова Кристина Викторовна" initials="ОКВ" lastIdx="1" clrIdx="0">
    <p:extLst>
      <p:ext uri="{19B8F6BF-5375-455C-9EA6-DF929625EA0E}">
        <p15:presenceInfo xmlns:p15="http://schemas.microsoft.com/office/powerpoint/2012/main" userId="S-1-5-21-1056395079-139840744-1946846412-1097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0698" autoAdjust="0"/>
  </p:normalViewPr>
  <p:slideViewPr>
    <p:cSldViewPr snapToGrid="0">
      <p:cViewPr varScale="1">
        <p:scale>
          <a:sx n="93" d="100"/>
          <a:sy n="93" d="100"/>
        </p:scale>
        <p:origin x="1162" y="8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font" Target="fonts/font4.fntdata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7.fntdata"/><Relationship Id="rId47" Type="http://schemas.openxmlformats.org/officeDocument/2006/relationships/font" Target="fonts/font12.fntdata"/><Relationship Id="rId50" Type="http://schemas.openxmlformats.org/officeDocument/2006/relationships/font" Target="fonts/font15.fntdata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font" Target="fonts/font3.fntdata"/><Relationship Id="rId46" Type="http://schemas.openxmlformats.org/officeDocument/2006/relationships/font" Target="fonts/font1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font" Target="fonts/font6.fntdata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font" Target="fonts/font2.fntdata"/><Relationship Id="rId40" Type="http://schemas.openxmlformats.org/officeDocument/2006/relationships/font" Target="fonts/font5.fntdata"/><Relationship Id="rId45" Type="http://schemas.openxmlformats.org/officeDocument/2006/relationships/font" Target="fonts/font10.fntdata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font" Target="fonts/font1.fntdata"/><Relationship Id="rId49" Type="http://schemas.openxmlformats.org/officeDocument/2006/relationships/font" Target="fonts/font14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9.fntdata"/><Relationship Id="rId52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43" Type="http://schemas.openxmlformats.org/officeDocument/2006/relationships/font" Target="fonts/font8.fntdata"/><Relationship Id="rId48" Type="http://schemas.openxmlformats.org/officeDocument/2006/relationships/font" Target="fonts/font13.fntdata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font" Target="fonts/font16.fntdata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5897178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102714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306790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9547132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5499115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52718289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2309655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18284992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724681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511398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39792525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6040750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4736847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019086840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98546730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8333744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39174194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514935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43327703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947503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209180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7099762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55909580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5387596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4676134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2795764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7127883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0087638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230611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6344532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394440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050772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rgbClr val="FF7D50"/>
            </a:gs>
            <a:gs pos="100000">
              <a:srgbClr val="FF4E10"/>
            </a:gs>
          </a:gsLst>
          <a:lin ang="5400012" scaled="0"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0" y="1265050"/>
            <a:ext cx="5943000" cy="2066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200"/>
              <a:buNone/>
              <a:defRPr sz="52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3331725"/>
            <a:ext cx="4892100" cy="769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1400"/>
              <a:buFont typeface="Montserrat SemiBold"/>
              <a:buNone/>
              <a:defRPr sz="1400">
                <a:solidFill>
                  <a:srgbClr val="1C1466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pic>
        <p:nvPicPr>
          <p:cNvPr id="12" name="Google Shape;12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968374" y="304800"/>
            <a:ext cx="870825" cy="326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13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37090" y="2767150"/>
            <a:ext cx="1706910" cy="1729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4013897"/>
            <a:ext cx="9144003" cy="11296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0" y="3940839"/>
            <a:ext cx="996375" cy="8632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rot="-5764906">
            <a:off x="5835769" y="2296816"/>
            <a:ext cx="2519334" cy="14228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17;p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968375" y="4651811"/>
            <a:ext cx="232400" cy="231700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 txBox="1"/>
          <p:nvPr/>
        </p:nvSpPr>
        <p:spPr>
          <a:xfrm>
            <a:off x="8200775" y="4602250"/>
            <a:ext cx="996300" cy="33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000">
                <a:solidFill>
                  <a:schemeClr val="lt1"/>
                </a:solidFill>
                <a:latin typeface="PT Serif"/>
                <a:ea typeface="PT Serif"/>
                <a:cs typeface="PT Serif"/>
                <a:sym typeface="PT Serif"/>
              </a:rPr>
              <a:t>@edu.ekb</a:t>
            </a:r>
            <a:endParaRPr sz="1000">
              <a:solidFill>
                <a:schemeClr val="lt1"/>
              </a:solidFill>
              <a:latin typeface="PT Serif"/>
              <a:ea typeface="PT Serif"/>
              <a:cs typeface="PT Serif"/>
              <a:sym typeface="PT Serif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21273" y="304800"/>
            <a:ext cx="996373" cy="848915"/>
          </a:xfrm>
          <a:prstGeom prst="rect">
            <a:avLst/>
          </a:prstGeom>
          <a:noFill/>
          <a:ln>
            <a:noFill/>
          </a:ln>
        </p:spPr>
      </p:pic>
      <p:sp>
        <p:nvSpPr>
          <p:cNvPr id="20" name="Google Shape;20;p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buNone/>
              <a:defRPr sz="1300"/>
            </a:lvl1pPr>
            <a:lvl2pPr lvl="1" rtl="0">
              <a:buNone/>
              <a:defRPr sz="1300"/>
            </a:lvl2pPr>
            <a:lvl3pPr lvl="2" rtl="0">
              <a:buNone/>
              <a:defRPr sz="1300"/>
            </a:lvl3pPr>
            <a:lvl4pPr lvl="3" rtl="0">
              <a:buNone/>
              <a:defRPr sz="1300"/>
            </a:lvl4pPr>
            <a:lvl5pPr lvl="4" rtl="0">
              <a:buNone/>
              <a:defRPr sz="1300"/>
            </a:lvl5pPr>
            <a:lvl6pPr lvl="5" rtl="0">
              <a:buNone/>
              <a:defRPr sz="1300"/>
            </a:lvl6pPr>
            <a:lvl7pPr lvl="6" rtl="0">
              <a:buNone/>
              <a:defRPr sz="1300"/>
            </a:lvl7pPr>
            <a:lvl8pPr lvl="7" rtl="0">
              <a:buNone/>
              <a:defRPr sz="1300"/>
            </a:lvl8pPr>
            <a:lvl9pPr lvl="8" rtl="0">
              <a:buNone/>
              <a:defRPr sz="1300"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1"/>
          <p:cNvSpPr/>
          <p:nvPr/>
        </p:nvSpPr>
        <p:spPr>
          <a:xfrm>
            <a:off x="4572000" y="100"/>
            <a:ext cx="4572000" cy="5143500"/>
          </a:xfrm>
          <a:prstGeom prst="rect">
            <a:avLst/>
          </a:prstGeom>
          <a:solidFill>
            <a:srgbClr val="D3AA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D3AAFF"/>
              </a:solidFill>
            </a:endParaRPr>
          </a:p>
        </p:txBody>
      </p:sp>
      <p:sp>
        <p:nvSpPr>
          <p:cNvPr id="81" name="Google Shape;81;p11"/>
          <p:cNvSpPr txBox="1">
            <a:spLocks noGrp="1"/>
          </p:cNvSpPr>
          <p:nvPr>
            <p:ph type="title"/>
          </p:nvPr>
        </p:nvSpPr>
        <p:spPr>
          <a:xfrm>
            <a:off x="304800" y="304900"/>
            <a:ext cx="4045200" cy="305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1C1466"/>
              </a:buClr>
              <a:buSzPts val="5200"/>
              <a:buNone/>
              <a:defRPr sz="5200">
                <a:solidFill>
                  <a:srgbClr val="1C1466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800"/>
              <a:buNone/>
              <a:defRPr sz="3800"/>
            </a:lvl9pPr>
          </a:lstStyle>
          <a:p>
            <a:endParaRPr/>
          </a:p>
        </p:txBody>
      </p:sp>
      <p:sp>
        <p:nvSpPr>
          <p:cNvPr id="82" name="Google Shape;82;p11"/>
          <p:cNvSpPr txBox="1">
            <a:spLocks noGrp="1"/>
          </p:cNvSpPr>
          <p:nvPr>
            <p:ph type="subTitle" idx="1"/>
          </p:nvPr>
        </p:nvSpPr>
        <p:spPr>
          <a:xfrm>
            <a:off x="265500" y="3602975"/>
            <a:ext cx="4045200" cy="72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99999"/>
              </a:buClr>
              <a:buSzPts val="1800"/>
              <a:buNone/>
              <a:defRPr>
                <a:solidFill>
                  <a:srgbClr val="999999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83" name="Google Shape;83;p11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marL="914400" lvl="1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marL="1371600" lvl="2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marL="1828800" lvl="3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marL="2286000" lvl="4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marL="2743200" lvl="5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marL="3200400" lvl="6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marL="3657600" lvl="7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marL="4114800" lvl="8" indent="-317500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84" name="Google Shape;84;p1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1pPr>
            <a:lvl2pPr lvl="1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2pPr>
            <a:lvl3pPr lvl="2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3pPr>
            <a:lvl4pPr lvl="3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4pPr>
            <a:lvl5pPr lvl="4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5pPr>
            <a:lvl6pPr lvl="5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6pPr>
            <a:lvl7pPr lvl="6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7pPr>
            <a:lvl8pPr lvl="7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8pPr>
            <a:lvl9pPr lvl="8" rtl="0">
              <a:buNone/>
              <a:defRPr sz="800">
                <a:solidFill>
                  <a:schemeClr val="lt1"/>
                </a:solidFill>
                <a:latin typeface="Montserrat SemiBold"/>
                <a:ea typeface="Montserrat SemiBold"/>
                <a:cs typeface="Montserrat SemiBold"/>
                <a:sym typeface="Montserrat SemiBold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  <p:pic>
        <p:nvPicPr>
          <p:cNvPr id="85" name="Google Shape;85;p1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241725" y="304800"/>
            <a:ext cx="597473" cy="2237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gameday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52400" y="152400"/>
            <a:ext cx="5847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000"/>
              <a:buFont typeface="Montserrat"/>
              <a:buNone/>
              <a:defRPr sz="3000">
                <a:solidFill>
                  <a:schemeClr val="accent3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52400" y="1161800"/>
            <a:ext cx="88689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Montserrat"/>
              <a:buChar char="●"/>
              <a:defRPr sz="18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marL="914400" lvl="1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marL="1371600" lvl="2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marL="1828800" lvl="3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marL="2286000" lvl="4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marL="2743200" lvl="5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marL="3200400" lvl="6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●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marL="3657600" lvl="7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○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marL="4114800" lvl="8" indent="-3175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Montserrat"/>
              <a:buChar char="■"/>
              <a:defRPr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42908" y="4673692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7" r:id="rId2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suslugi.ru/600173/1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osuslugi.ru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688520" y="2200813"/>
            <a:ext cx="7868264" cy="1621879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 algn="ctr"/>
            <a: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Предоставление муниципальной услуги </a:t>
            </a:r>
            <a: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/>
            </a:r>
            <a:br>
              <a:rPr lang="en-US" altLang="ru-RU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</a:br>
            <a:r>
              <a:rPr lang="ru-RU" altLang="ru-RU" sz="2400" b="1" dirty="0">
                <a:solidFill>
                  <a:srgbClr val="7030A0"/>
                </a:solidFill>
                <a:latin typeface="Montserrat" panose="00000500000000000000" pitchFamily="2" charset="-52"/>
                <a:cs typeface="Times New Roman" panose="02020603050405020304" pitchFamily="18" charset="0"/>
              </a:rPr>
              <a:t>«Организация отдыха и оздоровления детей в каникулярное время</a:t>
            </a:r>
            <a: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br>
              <a:rPr lang="ru-RU" sz="2400" b="1" dirty="0">
                <a:solidFill>
                  <a:srgbClr val="7030A0"/>
                </a:solidFill>
                <a:effectLst/>
                <a:latin typeface="Montserrat" panose="00000500000000000000" pitchFamily="2" charset="-52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-52"/>
              </a:rPr>
              <a:t>с использованием федеральной портальной формы на Едином портале государственных и муниципальных услуг (функций) </a:t>
            </a:r>
            <a:endParaRPr sz="2400" b="1" dirty="0">
              <a:latin typeface="Montserrat" panose="00000500000000000000" pitchFamily="2" charset="-52"/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</a:t>
            </a:fld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Поиск услуги через помощника: в строке поиска ввести «Путевка в лагерь», выбрать действие «Отдых детей на каникулах».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10</a:t>
            </a:fld>
            <a:endParaRPr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78" y="2140024"/>
            <a:ext cx="5444579" cy="11891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6141908" y="2140024"/>
            <a:ext cx="2689226" cy="2390994"/>
          </a:xfrm>
          <a:prstGeom prst="rect">
            <a:avLst/>
          </a:prstGeom>
        </p:spPr>
      </p:pic>
      <p:cxnSp>
        <p:nvCxnSpPr>
          <p:cNvPr id="13" name="Прямая со стрелкой 12"/>
          <p:cNvCxnSpPr/>
          <p:nvPr/>
        </p:nvCxnSpPr>
        <p:spPr>
          <a:xfrm>
            <a:off x="2187388" y="2967318"/>
            <a:ext cx="4778188" cy="1335741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687794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7651" y="1297506"/>
            <a:ext cx="849791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На странице Департамента образования</a:t>
            </a:r>
          </a:p>
          <a:p>
            <a:pPr marL="268288" indent="0"/>
            <a:endParaRPr lang="ru-RU" altLang="ru-RU" dirty="0"/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11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02168" y="1297506"/>
            <a:ext cx="3920866" cy="3168859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7289321" y="3700732"/>
            <a:ext cx="1267463" cy="51758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821641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4" y="1411516"/>
            <a:ext cx="4260301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Прямая ссылка на услугу:</a:t>
            </a:r>
          </a:p>
          <a:p>
            <a:pPr marL="268288" indent="0"/>
            <a:r>
              <a:rPr lang="en-US" altLang="ru-RU" dirty="0">
                <a:hlinkClick r:id="rId3"/>
              </a:rPr>
              <a:t>https://www.gosuslugi.ru/600173/1</a:t>
            </a:r>
            <a:endParaRPr lang="ru-RU" altLang="ru-RU" dirty="0"/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  <a:p>
            <a:pPr marL="268288" indent="0"/>
            <a:endParaRPr lang="ru-RU" altLang="ru-RU" sz="800" dirty="0"/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Выбрать «Начать».</a:t>
            </a:r>
          </a:p>
          <a:p>
            <a:pPr marL="268288" indent="0"/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12</a:t>
            </a:fld>
            <a:endParaRPr/>
          </a:p>
        </p:txBody>
      </p:sp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0" y="43934"/>
            <a:ext cx="637247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53958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941" t="14116" r="20784" b="4039"/>
          <a:stretch/>
        </p:blipFill>
        <p:spPr>
          <a:xfrm>
            <a:off x="4592625" y="1241389"/>
            <a:ext cx="3649534" cy="3244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523361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047369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Выбрать того, кто обращается за услугой 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13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52" y="1411516"/>
            <a:ext cx="5362132" cy="2843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3112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представитель ребенка, то необходимо загрузить документ, подтверждающий полномочия представителя на подачу заявления от имени физического лица 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14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621" y="1117914"/>
            <a:ext cx="3426595" cy="37319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81281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32325" y="1411516"/>
            <a:ext cx="3803906" cy="27459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случае, если за услугой обращается родитель (законный представитель) ребенка, то данные будут загружены из Личного кабинета заявителя.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15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829" y="1187398"/>
            <a:ext cx="3254991" cy="3633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089024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Проверьте  свой номер телефона, электронную почту и адрес места жительства</a:t>
            </a: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16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355" y="1853080"/>
            <a:ext cx="2944014" cy="1673217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0387" y="1860662"/>
            <a:ext cx="2946397" cy="168966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9372" y="2968543"/>
            <a:ext cx="2909538" cy="1866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883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10000"/>
          </a:bodyPr>
          <a:lstStyle/>
          <a:p>
            <a:pPr marL="268288" indent="0"/>
            <a:r>
              <a:rPr lang="ru-RU" altLang="ru-RU" dirty="0"/>
              <a:t>Укажите сведения о ребенке (детях). Данные загружаются из Личного кабинета, в случае отсутствия данных о ребенке (детях), необходимо добавить их в Личном кабинете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17</a:t>
            </a:fld>
            <a:endParaRPr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753" y="2060444"/>
            <a:ext cx="3668824" cy="2718016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0291" y="1846730"/>
            <a:ext cx="2914925" cy="30636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73492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9126" y="1268065"/>
            <a:ext cx="8426193" cy="82098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выбора ребенка, данные которого указаны в Личном кабинете, на форме услуги предоставляется возможность проверки и редактирования данных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355" y="2089052"/>
            <a:ext cx="3663580" cy="225231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8197" y="2089052"/>
            <a:ext cx="3786225" cy="2252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363042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19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9231" y="1478865"/>
            <a:ext cx="6012701" cy="2941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2837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(весенние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44357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10.02.2025 до 23:59 17.02.2025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20.02.2025 до 23:59 01.04.2025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весенних каникул (на свободные места).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0" indent="0"/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0276164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20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2822" y="1328697"/>
            <a:ext cx="3474471" cy="3421154"/>
          </a:xfrm>
          <a:prstGeom prst="rect">
            <a:avLst/>
          </a:prstGeom>
        </p:spPr>
      </p:pic>
      <p:sp>
        <p:nvSpPr>
          <p:cNvPr id="6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ребенок имеет свидетельство о рождения иностранного государства, то необходимо загрузить нотариально заверенный электронный документ. 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13855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21</a:t>
            </a:fld>
            <a:endParaRPr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452" y="1526876"/>
            <a:ext cx="3387875" cy="3104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059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22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5515" y="1117914"/>
            <a:ext cx="2931269" cy="2116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2451" y="2930385"/>
            <a:ext cx="3186128" cy="1537420"/>
          </a:xfrm>
          <a:prstGeom prst="rect">
            <a:avLst/>
          </a:prstGeom>
        </p:spPr>
      </p:pic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адрес места жительства ребенка совпадает с адресом места жительства заявителя, то необходимо сделать об этом отметку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754457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23</a:t>
            </a:fld>
            <a:endParaRPr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587" y="2384081"/>
            <a:ext cx="4270074" cy="209581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52223" y="1342838"/>
            <a:ext cx="3975653" cy="2082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007929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24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случает если было указано, что фамилии у ребенка и заявителя разные, необходимо указать причину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8396" y="1268083"/>
            <a:ext cx="3561788" cy="2985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829320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25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70115" y="1719423"/>
            <a:ext cx="3347870" cy="263970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случае установления отцовства над ребенком,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1270" y="1392740"/>
            <a:ext cx="3903946" cy="296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2403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26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646158" y="1242205"/>
            <a:ext cx="8056407" cy="152687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заключения брака, то необходимо указать где зарегистрирован брак.</a:t>
            </a:r>
          </a:p>
          <a:p>
            <a:pPr marL="268288" indent="0"/>
            <a:r>
              <a:rPr lang="ru-RU" altLang="ru-RU" dirty="0"/>
              <a:t>В случае регистрации брака на территории иностранного государства, необходимо указать реквизиты документа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339" y="2530598"/>
            <a:ext cx="3628877" cy="17453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359" y="2530598"/>
            <a:ext cx="2863226" cy="2080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29371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27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149168" y="1233579"/>
            <a:ext cx="2970921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расторжения брака, то необходимо указать где расторгнут брак.</a:t>
            </a:r>
          </a:p>
          <a:p>
            <a:pPr marL="268288" indent="0"/>
            <a:r>
              <a:rPr lang="ru-RU" altLang="ru-RU" dirty="0"/>
              <a:t>В случае расторжения брака на территории иностранного государства, необходимо указать реквизиты свидетельства и загрузить документ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6413" y="1117914"/>
            <a:ext cx="2951619" cy="14057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3719" y="1700221"/>
            <a:ext cx="2497415" cy="183272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8363" y="2616585"/>
            <a:ext cx="2339669" cy="23486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8664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28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36317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Если у ребенка и заявителя разные фамилии по причине изменения, то необходимо выбрать кто изменил фамилию и указать реквизиты документа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621" y="2051369"/>
            <a:ext cx="3470544" cy="191863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824" y="1961670"/>
            <a:ext cx="2779142" cy="200833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90926" y="2706944"/>
            <a:ext cx="2884814" cy="2157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62265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29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В связи с использованием региональной системы, при выборе категории, к которой относится ребенок, необходимо в поле поиска указать значение «Екатеринбург»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832" y="2406364"/>
            <a:ext cx="3402796" cy="176473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4362" y="1973636"/>
            <a:ext cx="3162471" cy="2776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115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(летние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39818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03.03.2025 до 23:59 10.03.2025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17.03.2025 до 23:59 24.03.2025 </a:t>
            </a:r>
            <a:r>
              <a:rPr lang="ru-RU" sz="1600" dirty="0"/>
              <a:t>– прием заявлений о предоставлении права получения путевки в лагеря с дневным пребываниям детей в период летних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b="1" u="sng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13.03.2025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(на свободные места);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27.03.2025 </a:t>
            </a:r>
            <a:r>
              <a:rPr lang="ru-RU" sz="1600" dirty="0"/>
              <a:t>- прием заявлений о предоставлении права получения путевки в лагеря с дневным пребываниям детей в период летних каникул (на свободные места).</a:t>
            </a:r>
          </a:p>
          <a:p>
            <a:pPr marL="0" indent="0"/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217436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D64672C5-E089-4D00-A5D9-54A1D48BEB4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793" t="13333" r="33621" b="7653"/>
          <a:stretch/>
        </p:blipFill>
        <p:spPr>
          <a:xfrm>
            <a:off x="4966137" y="1151001"/>
            <a:ext cx="2758797" cy="3762780"/>
          </a:xfrm>
          <a:prstGeom prst="rect">
            <a:avLst/>
          </a:prstGeom>
        </p:spPr>
      </p:pic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4085678" cy="343492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268288" indent="0"/>
            <a:r>
              <a:rPr lang="ru-RU" altLang="ru-RU" dirty="0"/>
              <a:t>В случае подачи заявления о предоставлении субсидированной путевки и отсутствия документов, подтверждающих право на получение путевки за неполную стоимость, следует выбрать категорию «Без льгот (по оплате)». </a:t>
            </a:r>
          </a:p>
          <a:p>
            <a:pPr marL="268288" indent="0"/>
            <a:endParaRPr lang="ru-RU" altLang="ru-RU" sz="700" b="1" dirty="0">
              <a:solidFill>
                <a:schemeClr val="tx1"/>
              </a:solidFill>
            </a:endParaRPr>
          </a:p>
          <a:p>
            <a:pPr marL="268288" indent="0"/>
            <a:r>
              <a:rPr lang="ru-RU" altLang="ru-RU" dirty="0"/>
              <a:t>Для подачи заявления о предоставлении путевки  за полную стоимость, необходимо выбрать соответствующее значение «Без льгот (полная стоимость путевки)»</a:t>
            </a:r>
          </a:p>
          <a:p>
            <a:pPr marL="268288" indent="0"/>
            <a:endParaRPr lang="ru-RU" altLang="ru-RU" dirty="0"/>
          </a:p>
          <a:p>
            <a:pPr marL="268288" indent="0"/>
            <a:r>
              <a:rPr lang="ru-RU" altLang="ru-RU" dirty="0"/>
              <a:t>В случае отсутствия льгот, позволяющих получить путевки во внеочередном или первоочередном порядке, необходимо выбрать значение «Без льгот (по очереди)»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036542" y="2207171"/>
            <a:ext cx="2507258" cy="512381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335667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  <p:sp>
        <p:nvSpPr>
          <p:cNvPr id="7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13070" y="1314931"/>
            <a:ext cx="8623896" cy="90205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68288" indent="0"/>
            <a:r>
              <a:rPr lang="ru-RU" altLang="ru-RU" dirty="0"/>
              <a:t>Для выбора организации отдыха и оздоровления, необходимо в поле «Организация» ввести название организации, выбрать из списка организацию (</a:t>
            </a:r>
            <a:r>
              <a:rPr lang="ru-RU" altLang="ru-RU" b="1" dirty="0" err="1"/>
              <a:t>ДепОбр</a:t>
            </a:r>
            <a:r>
              <a:rPr lang="ru-RU" altLang="ru-RU" b="1" dirty="0"/>
              <a:t> АГ Екатеринбурга </a:t>
            </a:r>
            <a:r>
              <a:rPr lang="ru-RU" altLang="ru-RU" dirty="0"/>
              <a:t>– название организации) и период отдыха</a:t>
            </a:r>
            <a:endParaRPr lang="ru-RU" altLang="ru-RU" sz="7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7E6FBEF-6E2E-4EF8-A625-4057967412E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223" t="28046" r="33535" b="39157"/>
          <a:stretch/>
        </p:blipFill>
        <p:spPr>
          <a:xfrm>
            <a:off x="880709" y="2375015"/>
            <a:ext cx="3289271" cy="1882097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8ECBAD36-A3DB-4C23-B605-906C37E5C04A}"/>
              </a:ext>
            </a:extLst>
          </p:cNvPr>
          <p:cNvSpPr/>
          <p:nvPr/>
        </p:nvSpPr>
        <p:spPr>
          <a:xfrm>
            <a:off x="1056289" y="2971038"/>
            <a:ext cx="2624959" cy="434314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5DAE14D-C790-4100-88BB-0205064ED62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3534" t="28046" r="33621" b="22146"/>
          <a:stretch/>
        </p:blipFill>
        <p:spPr>
          <a:xfrm>
            <a:off x="4625018" y="2124404"/>
            <a:ext cx="3003331" cy="2561897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6182AE17-5925-47DC-977C-D2314C5117FC}"/>
              </a:ext>
            </a:extLst>
          </p:cNvPr>
          <p:cNvSpPr/>
          <p:nvPr/>
        </p:nvSpPr>
        <p:spPr>
          <a:xfrm>
            <a:off x="4814203" y="2753880"/>
            <a:ext cx="2624959" cy="183388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4089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32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6424" y="1375862"/>
            <a:ext cx="8659772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 случае необходимости в предоставлении оригиналов документов, в личный кабинет заявителя поступит уведомление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2434" y="2143012"/>
            <a:ext cx="3756624" cy="2606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667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33</a:t>
            </a:fld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-1" y="1154396"/>
            <a:ext cx="8973023" cy="769500"/>
          </a:xfrm>
        </p:spPr>
        <p:txBody>
          <a:bodyPr>
            <a:normAutofit/>
          </a:bodyPr>
          <a:lstStyle/>
          <a:p>
            <a:pPr indent="-7938"/>
            <a:r>
              <a:rPr lang="ru-RU" dirty="0"/>
              <a:t>Выбор места получения результата предоставления услуги на бумажном носителе, подтверждение отправки заявления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61E0B8E-23DC-4A82-8981-433AB4E942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2261" r="35086" b="35479"/>
          <a:stretch/>
        </p:blipFill>
        <p:spPr>
          <a:xfrm>
            <a:off x="189236" y="1923896"/>
            <a:ext cx="4788686" cy="2168582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83FFE82-53FC-4B1C-8DA4-2D2B08FF0E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30641" y="2141006"/>
            <a:ext cx="3824123" cy="21571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9128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(осенние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08.09.2025 до 23:59 15.09.2025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18.09.2025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осенних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4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969371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7" y="570640"/>
            <a:ext cx="5943000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 (зимние каникулы):</a:t>
            </a:r>
            <a:endParaRPr sz="2500" dirty="0"/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10.11.2025 до 23:59 17.11.2025 </a:t>
            </a:r>
            <a:r>
              <a:rPr lang="ru-RU" sz="1600" dirty="0"/>
              <a:t>–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u="sng" dirty="0"/>
              <a:t>С 00:00 20.11.2025 </a:t>
            </a:r>
            <a:r>
              <a:rPr lang="ru-RU" sz="1600" dirty="0"/>
              <a:t>- прием заявлений о предоставлении права получения путевки в загородные оздоровительные лагеря и лагеря с дневным пребываниям детей в период зимних каникул (на свободные места).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5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399240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73606" y="570640"/>
            <a:ext cx="6302231" cy="6022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ru-RU" alt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документы необходимы для заполнения заявления:</a:t>
            </a:r>
            <a:endParaRPr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394201" y="1351671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паспорт родителя (законного представителя);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(с 14 лет - паспорт гражданина </a:t>
            </a:r>
            <a:r>
              <a:rPr lang="ru-RU" dirty="0" err="1"/>
              <a:t>Росийской</a:t>
            </a:r>
            <a:r>
              <a:rPr lang="ru-RU" dirty="0"/>
              <a:t> Федерации);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первоочередное и преимущественное право предоставления путевки в организацию отдыха и оздоровления (при наличии права);</a:t>
            </a:r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документ, подтверждающий право льготы по оплате за путевку (при наличии права).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6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477034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286016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нет регистрации на ЕПГУ </a:t>
            </a:r>
            <a:b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5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(нет учетной записи)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435452" y="1729806"/>
            <a:ext cx="8302911" cy="308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algn="ctr">
              <a:buClr>
                <a:schemeClr val="accent3"/>
              </a:buClr>
              <a:defRPr/>
            </a:pPr>
            <a:r>
              <a:rPr lang="ru-RU" sz="1600" dirty="0"/>
              <a:t>Если родитель не был зарегистрирован на ЕПГУ (не получал, не подтверждал учетную запись), то можно подойти в отделения </a:t>
            </a:r>
            <a:r>
              <a:rPr lang="ru-RU" sz="1600" b="1" dirty="0"/>
              <a:t>ГБУ СО МФЦ, </a:t>
            </a:r>
            <a:r>
              <a:rPr lang="ru-RU" sz="1600" dirty="0"/>
              <a:t>и вместе с консультантами в зоне общественного доступа заполнить необходимые данные для регистрации на ЕПГУ, и получить подтверждение учетной записи.</a:t>
            </a:r>
          </a:p>
          <a:p>
            <a:pPr marL="109728" algn="just">
              <a:defRPr/>
            </a:pPr>
            <a:r>
              <a:rPr lang="ru-RU" dirty="0"/>
              <a:t>  </a:t>
            </a: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7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60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5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36071" y="1269169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88900" indent="0" eaLnBrk="1" hangingPunct="1"/>
            <a:r>
              <a:rPr lang="ru-RU" altLang="ru-RU" dirty="0"/>
              <a:t>В адресной строке набрать </a:t>
            </a:r>
            <a:r>
              <a:rPr lang="en-US" altLang="ru-RU" dirty="0">
                <a:hlinkClick r:id="rId3"/>
              </a:rPr>
              <a:t>www.gosuslugi.ru</a:t>
            </a:r>
            <a:endParaRPr lang="en-US" altLang="ru-RU" dirty="0"/>
          </a:p>
          <a:p>
            <a:pPr indent="-368300" eaLnBrk="1" hangingPunct="1"/>
            <a:r>
              <a:rPr lang="ru-RU" altLang="ru-RU" dirty="0"/>
              <a:t>Нажать кнопку «Войти»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8</a:t>
            </a:fld>
            <a:endParaRPr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538" y="1844618"/>
            <a:ext cx="5327809" cy="245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99978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5"/>
          <p:cNvSpPr txBox="1">
            <a:spLocks noGrp="1"/>
          </p:cNvSpPr>
          <p:nvPr>
            <p:ph type="ctrTitle"/>
          </p:nvPr>
        </p:nvSpPr>
        <p:spPr>
          <a:xfrm>
            <a:off x="1439231" y="196638"/>
            <a:ext cx="6425985" cy="92127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ru-RU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</a:p>
        </p:txBody>
      </p:sp>
      <p:sp>
        <p:nvSpPr>
          <p:cNvPr id="103" name="Google Shape;103;p15"/>
          <p:cNvSpPr txBox="1">
            <a:spLocks noGrp="1"/>
          </p:cNvSpPr>
          <p:nvPr>
            <p:ph type="subTitle" idx="1"/>
          </p:nvPr>
        </p:nvSpPr>
        <p:spPr>
          <a:xfrm>
            <a:off x="256697" y="1172917"/>
            <a:ext cx="7512265" cy="115089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indent="-368300"/>
            <a:r>
              <a:rPr lang="ru-RU" altLang="ru-RU" dirty="0"/>
              <a:t>Ввести логин, пароль и нажать кнопку «Войти».</a:t>
            </a:r>
          </a:p>
          <a:p>
            <a:pPr marL="88900" indent="0"/>
            <a:r>
              <a:rPr lang="ru-RU" altLang="ru-RU" dirty="0"/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портале).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ClrTx/>
              <a:buSzTx/>
            </a:pPr>
            <a:endParaRPr lang="ru-RU" altLang="ru-RU" sz="700" dirty="0">
              <a:solidFill>
                <a:schemeClr val="tx1"/>
              </a:solidFill>
            </a:endParaRPr>
          </a:p>
        </p:txBody>
      </p:sp>
      <p:sp>
        <p:nvSpPr>
          <p:cNvPr id="104" name="Google Shape;104;p15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9</a:t>
            </a:fld>
            <a:endParaRPr/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1379579" y="2300680"/>
            <a:ext cx="1900777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4009570" y="2300681"/>
            <a:ext cx="1888864" cy="26143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24346973"/>
      </p:ext>
    </p:extLst>
  </p:cSld>
  <p:clrMapOvr>
    <a:masterClrMapping/>
  </p:clrMapOvr>
</p:sld>
</file>

<file path=ppt/theme/theme1.xml><?xml version="1.0" encoding="utf-8"?>
<a:theme xmlns:a="http://schemas.openxmlformats.org/drawingml/2006/main" name="Gameday">
  <a:themeElements>
    <a:clrScheme name="Gameday">
      <a:dk1>
        <a:srgbClr val="1C1466"/>
      </a:dk1>
      <a:lt1>
        <a:srgbClr val="FFFFFF"/>
      </a:lt1>
      <a:dk2>
        <a:srgbClr val="443E3D"/>
      </a:dk2>
      <a:lt2>
        <a:srgbClr val="D3AAFF"/>
      </a:lt2>
      <a:accent1>
        <a:srgbClr val="443E3D"/>
      </a:accent1>
      <a:accent2>
        <a:srgbClr val="AF71FF"/>
      </a:accent2>
      <a:accent3>
        <a:srgbClr val="EAC96C"/>
      </a:accent3>
      <a:accent4>
        <a:srgbClr val="999999"/>
      </a:accent4>
      <a:accent5>
        <a:srgbClr val="FF7D50"/>
      </a:accent5>
      <a:accent6>
        <a:srgbClr val="FFE38D"/>
      </a:accent6>
      <a:hlink>
        <a:srgbClr val="4A86E8"/>
      </a:hlink>
      <a:folHlink>
        <a:srgbClr val="1C3AA9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12769</TotalTime>
  <Words>1202</Words>
  <Application>Microsoft Office PowerPoint</Application>
  <PresentationFormat>Экран (16:9)</PresentationFormat>
  <Paragraphs>128</Paragraphs>
  <Slides>33</Slides>
  <Notes>33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40" baseType="lpstr">
      <vt:lpstr>Georgia</vt:lpstr>
      <vt:lpstr>Montserrat</vt:lpstr>
      <vt:lpstr>Montserrat SemiBold</vt:lpstr>
      <vt:lpstr>Arial</vt:lpstr>
      <vt:lpstr>PT Serif</vt:lpstr>
      <vt:lpstr>Times New Roman</vt:lpstr>
      <vt:lpstr>Gameday</vt:lpstr>
      <vt:lpstr>            Предоставление муниципальной услуги  «Организация отдыха и оздоровления детей в каникулярное время»  с использованием федеральной портальной формы на Едином портале государственных и муниципальных услуг (функций) </vt:lpstr>
      <vt:lpstr>Когда подавать заявление (весенние каникулы):</vt:lpstr>
      <vt:lpstr>Когда подавать заявление (летние каникулы):</vt:lpstr>
      <vt:lpstr>Когда подавать заявление (осенние каникулы):</vt:lpstr>
      <vt:lpstr>Когда подавать заявление (зимние каникулы):</vt:lpstr>
      <vt:lpstr>Какие документы необходимы для заполнения заявления:</vt:lpstr>
      <vt:lpstr>Если нет регистрации на ЕПГУ  (нет учетной записи)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Подача заявлений о предоставлении услуги «Зачисление в образовательное учреждение» с использованием Единого портала государственных и муниципальных услуг</dc:title>
  <dc:creator>Обухова Кристина Викторовна</dc:creator>
  <cp:lastModifiedBy>Пользователь Windows</cp:lastModifiedBy>
  <cp:revision>147</cp:revision>
  <dcterms:modified xsi:type="dcterms:W3CDTF">2025-01-27T06:49:27Z</dcterms:modified>
</cp:coreProperties>
</file>