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8" r:id="rId3"/>
    <p:sldId id="325" r:id="rId4"/>
    <p:sldId id="326" r:id="rId5"/>
    <p:sldId id="327" r:id="rId6"/>
    <p:sldId id="259" r:id="rId7"/>
    <p:sldId id="263" r:id="rId8"/>
    <p:sldId id="265" r:id="rId9"/>
    <p:sldId id="266" r:id="rId10"/>
    <p:sldId id="267" r:id="rId11"/>
    <p:sldId id="268" r:id="rId12"/>
    <p:sldId id="320" r:id="rId13"/>
    <p:sldId id="293" r:id="rId14"/>
    <p:sldId id="29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8" r:id="rId25"/>
    <p:sldId id="339" r:id="rId26"/>
    <p:sldId id="340" r:id="rId27"/>
    <p:sldId id="342" r:id="rId28"/>
    <p:sldId id="343" r:id="rId29"/>
    <p:sldId id="344" r:id="rId30"/>
    <p:sldId id="345" r:id="rId31"/>
    <p:sldId id="346" r:id="rId32"/>
    <p:sldId id="347" r:id="rId33"/>
    <p:sldId id="348" r:id="rId34"/>
  </p:sldIdLst>
  <p:sldSz cx="9144000" cy="5143500" type="screen16x9"/>
  <p:notesSz cx="6858000" cy="9144000"/>
  <p:embeddedFontLst>
    <p:embeddedFont>
      <p:font typeface="Montserrat SemiBold" panose="020B0604020202020204" charset="-52"/>
      <p:regular r:id="rId36"/>
      <p:bold r:id="rId37"/>
      <p:italic r:id="rId38"/>
      <p:boldItalic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  <p:embeddedFont>
      <p:font typeface="Montserrat" panose="020B0604020202020204" charset="-52"/>
      <p:regular r:id="rId44"/>
      <p:bold r:id="rId45"/>
      <p:italic r:id="rId46"/>
      <p:boldItalic r:id="rId47"/>
    </p:embeddedFont>
    <p:embeddedFont>
      <p:font typeface="PT Serif" panose="020B0604020202020204" charset="-52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98" autoAdjust="0"/>
  </p:normalViewPr>
  <p:slideViewPr>
    <p:cSldViewPr snapToGrid="0">
      <p:cViewPr varScale="1">
        <p:scale>
          <a:sx n="93" d="100"/>
          <a:sy n="93" d="100"/>
        </p:scale>
        <p:origin x="116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913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96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84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6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3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40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368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8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6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337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741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49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277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475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91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97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75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761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8779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7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7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76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73/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688520" y="2200813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/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altLang="ru-RU" sz="2400" b="1" dirty="0" smtClean="0">
                <a:solidFill>
                  <a:srgbClr val="7030A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«Организация отдыха и оздоровления детей в каникулярное время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услуг (функций)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277813"/>
            <a:r>
              <a:rPr lang="ru-RU" altLang="ru-RU" dirty="0"/>
              <a:t>Проверить местоположение (должно быть указано – Екатеринбург).</a:t>
            </a:r>
          </a:p>
          <a:p>
            <a:pPr marL="179388" indent="0"/>
            <a:r>
              <a:rPr lang="ru-RU" altLang="ru-RU" dirty="0"/>
              <a:t>Если местоположение не указано или указано неверно, вручную установить «Екатеринбург».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560" t="34458" r="36880" b="32119"/>
          <a:stretch/>
        </p:blipFill>
        <p:spPr>
          <a:xfrm>
            <a:off x="4839970" y="1971624"/>
            <a:ext cx="3238699" cy="229245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68907" y="2108067"/>
            <a:ext cx="3391373" cy="952633"/>
            <a:chOff x="768907" y="2108067"/>
            <a:chExt cx="3391373" cy="9526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07" y="2108067"/>
              <a:ext cx="3391373" cy="952633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464593" y="2193131"/>
              <a:ext cx="1071563" cy="3912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553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</a:t>
            </a:r>
            <a:r>
              <a:rPr lang="ru-RU" altLang="ru-RU" dirty="0" smtClean="0"/>
              <a:t>«Путевка в лагерь», </a:t>
            </a:r>
            <a:r>
              <a:rPr lang="ru-RU" altLang="ru-RU" dirty="0"/>
              <a:t>выбрать действие </a:t>
            </a:r>
            <a:r>
              <a:rPr lang="ru-RU" altLang="ru-RU" dirty="0" smtClean="0"/>
              <a:t>«Отдых детей на каникулах».</a:t>
            </a:r>
            <a:endParaRPr lang="ru-RU" altLang="ru-RU" dirty="0"/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8" y="2140024"/>
            <a:ext cx="5444579" cy="118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6141908" y="2140024"/>
            <a:ext cx="2689226" cy="2390994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2187388" y="2967318"/>
            <a:ext cx="4778188" cy="13357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 smtClean="0">
                <a:hlinkClick r:id="rId3"/>
              </a:rPr>
              <a:t>https://www.gosuslugi.ru/600173/1</a:t>
            </a:r>
            <a:endParaRPr lang="ru-RU" altLang="ru-RU" dirty="0" smtClean="0"/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  <a:p>
            <a:pPr marL="268288" indent="0"/>
            <a:endParaRPr lang="ru-RU" altLang="ru-RU" sz="800" dirty="0" smtClean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Выбрать </a:t>
            </a:r>
            <a:r>
              <a:rPr lang="ru-RU" altLang="ru-RU" dirty="0" smtClean="0"/>
              <a:t>«Начать».</a:t>
            </a:r>
            <a:endParaRPr lang="ru-RU" altLang="ru-RU" dirty="0"/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637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4592625" y="1241389"/>
            <a:ext cx="3649534" cy="32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04736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Выбрать того, кто обращается за услугой .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52" y="1411516"/>
            <a:ext cx="5362132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 случае, если за услугой обращается представитель ребенка, то необходимо загрузить документ, подтверждающий полномочия представителя на подачу заявления от имени физического лица 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21" y="1117914"/>
            <a:ext cx="3426595" cy="37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 случае, если за услугой обращается родитель (законный представитель) ребенка, то данные будут загружены из Личного кабинета заявителя.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9" y="1187398"/>
            <a:ext cx="3254991" cy="36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Проверьте  свой номер телефона, электронную почту и адрес места жительства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5" y="1853080"/>
            <a:ext cx="2944014" cy="1673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1860662"/>
            <a:ext cx="2946397" cy="1689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72" y="2968543"/>
            <a:ext cx="2909538" cy="18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dirty="0" smtClean="0"/>
              <a:t>Укажите сведения о ребенке (детях). Данные загружаются из Личного кабинета, в случае отсутствия данных о ребенке (детях), необходимо добавить их в Личном кабинете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2060444"/>
            <a:ext cx="3668824" cy="2718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1" y="1846730"/>
            <a:ext cx="2914925" cy="30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 случае выбора ребенка, данные которого указаны в Личном кабинете, на форме услуги предоставляется возможность проверки и редактирования данных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" y="2089052"/>
            <a:ext cx="3663580" cy="2252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97" y="2089052"/>
            <a:ext cx="3786225" cy="22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31" y="1478865"/>
            <a:ext cx="6012701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</a:t>
            </a:r>
            <a:r>
              <a:rPr lang="ru-RU" alt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 (весенние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44357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</a:t>
            </a:r>
            <a:r>
              <a:rPr lang="ru-RU" sz="1600" b="1" u="sng" dirty="0" smtClean="0"/>
              <a:t>12.02.2024 </a:t>
            </a:r>
            <a:r>
              <a:rPr lang="ru-RU" sz="1600" b="1" u="sng" dirty="0"/>
              <a:t>до 23:59 </a:t>
            </a:r>
            <a:r>
              <a:rPr lang="ru-RU" sz="1600" b="1" u="sng" dirty="0" smtClean="0"/>
              <a:t>19.02.2024 </a:t>
            </a:r>
            <a:r>
              <a:rPr lang="ru-RU" sz="1600" dirty="0" smtClean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</a:t>
            </a:r>
            <a:r>
              <a:rPr lang="ru-RU" sz="1600" b="1" u="sng" dirty="0" smtClean="0"/>
              <a:t>21.02.2024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весенних </a:t>
            </a:r>
            <a:r>
              <a:rPr lang="ru-RU" sz="1600" dirty="0" smtClean="0"/>
              <a:t>каникул (на свободные места)</a:t>
            </a:r>
            <a:r>
              <a:rPr lang="ru-RU" sz="1600" dirty="0"/>
              <a:t>.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0" indent="0"/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2" y="1328697"/>
            <a:ext cx="3474471" cy="3421154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Если ребенок имеет свидетельство о рождения иностранного государства, то необходимо загрузить нотариально заверенный электронный документ. 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52" y="1526876"/>
            <a:ext cx="3387875" cy="31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5" y="1117914"/>
            <a:ext cx="2931269" cy="2116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1" y="2930385"/>
            <a:ext cx="3186128" cy="1537420"/>
          </a:xfrm>
          <a:prstGeom prst="rect">
            <a:avLst/>
          </a:prstGeom>
        </p:spPr>
      </p:pic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 случает если адрес места жительства ребенка совпадает с адресом места жительства заявителя, то необходимо сделать об этом отметку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4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7" y="2384081"/>
            <a:ext cx="4270074" cy="2095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3" y="1342838"/>
            <a:ext cx="3975653" cy="20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 случает если было указано, что фамилии у ребенка и заявителя разные, необходимо указать причину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96" y="1268083"/>
            <a:ext cx="3561788" cy="29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 случае установления отцовства над ребенком,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70" y="1392740"/>
            <a:ext cx="3903946" cy="29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46159" y="1242205"/>
            <a:ext cx="4201886" cy="152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268288" indent="0"/>
            <a:r>
              <a:rPr lang="ru-RU" altLang="ru-RU" dirty="0" smtClean="0"/>
              <a:t>Если у ребенка и заявителя </a:t>
            </a:r>
            <a:r>
              <a:rPr lang="ru-RU" altLang="ru-RU" dirty="0"/>
              <a:t>разные фамилии</a:t>
            </a:r>
            <a:r>
              <a:rPr lang="ru-RU" altLang="ru-RU" dirty="0" smtClean="0"/>
              <a:t> по причине заключения брака, то необходимо указать где зарегистрирован брак.</a:t>
            </a:r>
          </a:p>
          <a:p>
            <a:pPr marL="268288" indent="0"/>
            <a:r>
              <a:rPr lang="ru-RU" altLang="ru-RU" dirty="0" smtClean="0"/>
              <a:t>В случае регистрации брака на территории иностранного государства,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45" y="1831790"/>
            <a:ext cx="3840439" cy="1847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2" y="2678241"/>
            <a:ext cx="3146567" cy="22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9168" y="1233579"/>
            <a:ext cx="2970921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Если у ребенка и заявителя </a:t>
            </a:r>
            <a:r>
              <a:rPr lang="ru-RU" altLang="ru-RU" dirty="0"/>
              <a:t>разные фамилии</a:t>
            </a:r>
            <a:r>
              <a:rPr lang="ru-RU" altLang="ru-RU" dirty="0" smtClean="0"/>
              <a:t> по причине расторжения брака, то необходимо указать где расторгнут брак.</a:t>
            </a:r>
          </a:p>
          <a:p>
            <a:pPr marL="268288" indent="0"/>
            <a:r>
              <a:rPr lang="ru-RU" altLang="ru-RU" dirty="0" smtClean="0"/>
              <a:t>В случае расторжения брака на территории иностранного государства, необходимо указать реквизиты свидетельства и загрузить документ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13" y="1117914"/>
            <a:ext cx="2951619" cy="1405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19" y="1700221"/>
            <a:ext cx="2497415" cy="183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63" y="2616585"/>
            <a:ext cx="2339669" cy="23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Если у ребенка и заявителя </a:t>
            </a:r>
            <a:r>
              <a:rPr lang="ru-RU" altLang="ru-RU" dirty="0"/>
              <a:t>разные фамилии</a:t>
            </a:r>
            <a:r>
              <a:rPr lang="ru-RU" altLang="ru-RU" dirty="0" smtClean="0"/>
              <a:t> по причине изменения, то необходимо выбрать кто изменил фамилию и указать реквизиты документа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1" y="2191110"/>
            <a:ext cx="3470544" cy="1918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40" y="2006520"/>
            <a:ext cx="2779142" cy="2008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49" y="2706944"/>
            <a:ext cx="2884814" cy="21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«Екатеринбург»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2" y="2406364"/>
            <a:ext cx="3402796" cy="17647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55" y="1913880"/>
            <a:ext cx="3475561" cy="27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</a:t>
            </a:r>
            <a:r>
              <a:rPr lang="ru-RU" alt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 (летние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04.03.2024 до 23:59 11.03.2024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18.03.2024 до 23:59 25.03.2024 </a:t>
            </a:r>
            <a:r>
              <a:rPr lang="ru-RU" sz="1600" dirty="0"/>
              <a:t>– прием заявлений о предоставлении права получения путевки в лагеря с дневным пребываниям детей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 smtClean="0"/>
              <a:t>С </a:t>
            </a:r>
            <a:r>
              <a:rPr lang="ru-RU" sz="1600" b="1" u="sng" dirty="0"/>
              <a:t>00:00 </a:t>
            </a:r>
            <a:r>
              <a:rPr lang="ru-RU" sz="1600" b="1" u="sng" dirty="0" smtClean="0"/>
              <a:t>13.03.2024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</a:t>
            </a:r>
            <a:r>
              <a:rPr lang="ru-RU" sz="1600" dirty="0" smtClean="0"/>
              <a:t>(на свободные места);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</a:t>
            </a:r>
            <a:r>
              <a:rPr lang="ru-RU" sz="1600" b="1" u="sng" dirty="0" smtClean="0"/>
              <a:t>27.03.2024 </a:t>
            </a:r>
            <a:r>
              <a:rPr lang="ru-RU" sz="1600" dirty="0"/>
              <a:t>- прием заявлений о предоставлении права получения путевки в </a:t>
            </a:r>
            <a:r>
              <a:rPr lang="ru-RU" sz="1600" dirty="0" smtClean="0"/>
              <a:t>лагеря </a:t>
            </a:r>
            <a:r>
              <a:rPr lang="ru-RU" sz="1600" dirty="0"/>
              <a:t>с дневным пребываниям детей в период летних каникул (на свободные места</a:t>
            </a:r>
            <a:r>
              <a:rPr lang="ru-RU" sz="1600" dirty="0" smtClean="0"/>
              <a:t>).</a:t>
            </a:r>
          </a:p>
          <a:p>
            <a:pPr marL="0" indent="0"/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17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 smtClean="0"/>
              <a:t>Для выбора организации отдыха и оздоровления, необходимо в поле поиска ввести название организации, выбрать из списка организацию и смену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79" y="2113472"/>
            <a:ext cx="4423755" cy="25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0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24" y="1375862"/>
            <a:ext cx="8659772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 smtClean="0"/>
              <a:t>В случае необходимости в предоставлении оригиналов документов, в личный кабинет заявителя поступит уведомление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34" y="2143012"/>
            <a:ext cx="3756624" cy="26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7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2968" y="1367235"/>
            <a:ext cx="8659772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 smtClean="0"/>
              <a:t>Выбор способа получения результата предоставления услуги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35" y="1933715"/>
            <a:ext cx="5469776" cy="27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0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8681" y="1164215"/>
            <a:ext cx="8659772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 smtClean="0"/>
              <a:t>Выбор способа и места получения результата предоставления услуги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7" y="1586417"/>
            <a:ext cx="4547436" cy="31634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42" y="2083842"/>
            <a:ext cx="4376492" cy="21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</a:t>
            </a:r>
            <a:r>
              <a:rPr lang="ru-RU" alt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 (осенние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 smtClean="0"/>
              <a:t>С </a:t>
            </a:r>
            <a:r>
              <a:rPr lang="ru-RU" sz="1600" b="1" u="sng" dirty="0"/>
              <a:t>00:00 09.09.2024 до 23:59 16.09.2024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18.09.2024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 (на свободные места).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9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</a:t>
            </a:r>
            <a:r>
              <a:rPr lang="ru-RU" alt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заявление (зимние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</a:t>
            </a:r>
            <a:r>
              <a:rPr lang="ru-RU" sz="1600" b="1" u="sng" dirty="0" smtClean="0"/>
              <a:t>11.11.2024 </a:t>
            </a:r>
            <a:r>
              <a:rPr lang="ru-RU" sz="1600" b="1" u="sng" dirty="0"/>
              <a:t>до 23:59 </a:t>
            </a:r>
            <a:r>
              <a:rPr lang="ru-RU" sz="1600" b="1" u="sng" dirty="0" smtClean="0"/>
              <a:t>18.11.2024 </a:t>
            </a:r>
            <a:r>
              <a:rPr lang="ru-RU" sz="1600" dirty="0" smtClean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</a:t>
            </a:r>
            <a:r>
              <a:rPr lang="ru-RU" sz="1600" b="1" u="sng" dirty="0" smtClean="0"/>
              <a:t>20.11.2024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</a:t>
            </a:r>
            <a:r>
              <a:rPr lang="ru-RU" sz="1600" dirty="0" smtClean="0"/>
              <a:t>зимних каникул (на свободные места).</a:t>
            </a:r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92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первоочередное и преимущественное право </a:t>
            </a:r>
            <a:r>
              <a:rPr lang="ru-RU" dirty="0" smtClean="0"/>
              <a:t>предоставления путевки в организацию отдыха и оздоровления (при </a:t>
            </a:r>
            <a:r>
              <a:rPr lang="ru-RU" dirty="0"/>
              <a:t>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sz="1600" b="1" dirty="0" smtClean="0"/>
              <a:t>ГБУ </a:t>
            </a:r>
            <a:r>
              <a:rPr lang="ru-RU" sz="1600" b="1" dirty="0"/>
              <a:t>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11008</TotalTime>
  <Words>1107</Words>
  <Application>Microsoft Office PowerPoint</Application>
  <PresentationFormat>Экран (16:9)</PresentationFormat>
  <Paragraphs>124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Montserrat SemiBold</vt:lpstr>
      <vt:lpstr>Georgia</vt:lpstr>
      <vt:lpstr>Arial</vt:lpstr>
      <vt:lpstr>Montserrat</vt:lpstr>
      <vt:lpstr>PT Serif</vt:lpstr>
      <vt:lpstr>Times New Roman</vt:lpstr>
      <vt:lpstr>Gameday</vt:lpstr>
      <vt:lpstr>            Предоставление муниципальной услуги  «Организация отдыха и оздоровления детей в каникулярное время»  с использованием федеральной портальной формы на Едином портале государственных и муниципальных услуг (функций) </vt:lpstr>
      <vt:lpstr>Когда подавать заявление (весенние каникулы):</vt:lpstr>
      <vt:lpstr>Когда подавать заявление (летние каникулы):</vt:lpstr>
      <vt:lpstr>Когда подавать заявление (осенние каникулы):</vt:lpstr>
      <vt:lpstr>Когда подавать заявление (зимние каникулы):</vt:lpstr>
      <vt:lpstr>Какие документы необходимы для заполнения заявления:</vt:lpstr>
      <vt:lpstr>Если нет регистрации на ЕПГУ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Пользователь Windows</cp:lastModifiedBy>
  <cp:revision>128</cp:revision>
  <dcterms:modified xsi:type="dcterms:W3CDTF">2024-02-06T14:25:31Z</dcterms:modified>
</cp:coreProperties>
</file>