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6" r:id="rId13"/>
    <p:sldId id="273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871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485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9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21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043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283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036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58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6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83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1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818000-104E-499D-A86F-E1206D4CADFF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C96B560-139E-4A90-9FE0-7A194446399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32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0051" y="1310185"/>
            <a:ext cx="10557908" cy="2866029"/>
          </a:xfrm>
        </p:spPr>
        <p:txBody>
          <a:bodyPr>
            <a:noAutofit/>
          </a:bodyPr>
          <a:lstStyle/>
          <a:p>
            <a:r>
              <a:rPr lang="ru-RU" sz="6000" dirty="0"/>
              <a:t>Клуб социально‑психологической поддержки и адаптации иностранных граждан 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>«</a:t>
            </a:r>
            <a:r>
              <a:rPr lang="ru-RU" sz="6000" dirty="0"/>
              <a:t>Шаг навстречу</a:t>
            </a:r>
            <a:r>
              <a:rPr lang="ru-RU" sz="6000" dirty="0" smtClean="0"/>
              <a:t>»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 МАОУ СОШ № 149, г. Екатеринбург</a:t>
            </a:r>
            <a:br>
              <a:rPr lang="ru-RU" dirty="0"/>
            </a:br>
            <a:r>
              <a:rPr lang="ru-RU" b="1" dirty="0"/>
              <a:t>•</a:t>
            </a:r>
            <a:r>
              <a:rPr lang="ru-RU" dirty="0"/>
              <a:t> Руководитель: </a:t>
            </a:r>
            <a:r>
              <a:rPr lang="ru-RU" dirty="0" err="1" smtClean="0"/>
              <a:t>Браженюк</a:t>
            </a:r>
            <a:r>
              <a:rPr lang="ru-RU" dirty="0" smtClean="0"/>
              <a:t> А.А.</a:t>
            </a:r>
          </a:p>
          <a:p>
            <a:r>
              <a:rPr lang="ru-RU" b="1" dirty="0" smtClean="0"/>
              <a:t>•</a:t>
            </a:r>
            <a:r>
              <a:rPr lang="ru-RU" dirty="0"/>
              <a:t> Период: 2025/2026 уч. год</a:t>
            </a:r>
            <a:br>
              <a:rPr lang="ru-RU" dirty="0"/>
            </a:br>
            <a:r>
              <a:rPr lang="ru-RU" b="1" dirty="0"/>
              <a:t>•</a:t>
            </a:r>
            <a:r>
              <a:rPr lang="ru-RU" dirty="0"/>
              <a:t> Контакты</a:t>
            </a:r>
            <a:r>
              <a:rPr lang="ru-RU" dirty="0" smtClean="0"/>
              <a:t>: </a:t>
            </a:r>
            <a:r>
              <a:rPr lang="en-US" sz="26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arina.brazhenyuk</a:t>
            </a:r>
            <a:r>
              <a:rPr lang="en-US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@mail.ru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+7(982)520-73-80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86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семьями и педагогами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268814"/>
            <a:ext cx="10058400" cy="402336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/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Родители: 3 встречи («Как устроена школа», «Как помогать учёбе по‑русски», «Досуг и кружки»), памятки простым русским; переводчик при необходимости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Педагоги: конструктор фраз урока, чек‑листы адаптации заданий, консультации по ИОМ/оцениванию, «регламент чатов».</a:t>
            </a:r>
          </a:p>
        </p:txBody>
      </p:sp>
    </p:spTree>
    <p:extLst>
      <p:ext uri="{BB962C8B-B14F-4D97-AF65-F5344CB8AC3E}">
        <p14:creationId xmlns:p14="http://schemas.microsoft.com/office/powerpoint/2010/main" val="3046644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Инструменты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Карточки фраз/пиктограммы, «цифровой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лэпбук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тем, глоссарии «учебного русского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Шаблоны: ИОМ/маршрут, чек‑лист адаптации, анкеты вход/выход, памятки для родителей, сценарии модулей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Журнал группы, листы наблюдений, отчёт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ПМПк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17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Мониторинг и метрики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Вход/выход‑диагностика языка и адаптации (чек‑листы).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Посещаемость, участие во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дисциплина (инциденты).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Успеваемость по русскому/математике (динамика).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Удовлетворённость родителей/педагогов (опрос 1 раз/полугодие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на 6–9 мес.: ≥70% участников показывают рост уровня языка; −30% инцидентов; ≥70% вовлечены во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≥80% удовлетворённость.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32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(шаблон для заполнения)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691894"/>
            <a:ext cx="10058400" cy="3258529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___ чел. (1–4: __; 5–9: __).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языку: +__% (по чек‑листу/тесту).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инцидентов: −__%.</a:t>
            </a:r>
            <a:b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Вовлечённость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5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внеурочную деятельность: __%.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5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Отзывы родителей/учителей (цитаты 1–2).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282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Риски и их снятие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Языковой барьер родителей → памятки простым русским, переводчик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Несогласованность действий педагогов → единые чек‑листы/конструкторы, консультации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Ресурсная нагрузка → объединение в группы по уровню, использование готовых шаблонов, интеграция в расписание.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720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Ресурсы, бюджет, тиражирование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432236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Помещение: кабинет психолога/класс; распечатки/картон/маркер, компьютер/проектор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Бюджет: минимальный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ламинация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материалы — электронный пакет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Тиражирование: пошаговый старт за 30 дней (приказ → команда → диагностика → запуск модулей) + пакеты шаблонов/инструкций.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012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Нормативная база и 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ФЗ‑273; приказы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170 и № 171 от 04.03.2025; СанПиН СП 2.4.3648‑20; локальные акты: Положение о ППС, 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защита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ПДн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Контакты: руководитель программы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Браженюк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А.А.,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arina.brazhenyuk@mail.ru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+7(982)520-73-80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05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школе обучается высокий процент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детей‑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билингвов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инофонов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(детей иностранных граждан). Для части учащихся русский — неродной.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Типовые трудности: язык и учебная лексика, непонимание правил, тревожность, конфликты, низкая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включённость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внеурочную деятельность</a:t>
            </a:r>
            <a:endParaRPr lang="ru-RU" dirty="0" smtClean="0"/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Запрос школы: быстрая, безопасная, тиражируемая модель адаптации, соответствующая ФЗ‑273 и приказам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№ 170 и № 171 от 04.03.2025.</a:t>
            </a:r>
          </a:p>
        </p:txBody>
      </p:sp>
    </p:spTree>
    <p:extLst>
      <p:ext uri="{BB962C8B-B14F-4D97-AF65-F5344CB8AC3E}">
        <p14:creationId xmlns:p14="http://schemas.microsoft.com/office/powerpoint/2010/main" val="113348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Языковой барьер на уроке → падение мотивации.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Социальная адаптация: правила школы, коммуникация со сверстниками/учителями.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Перегрузка педагога «точечной» работой.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 не понимают «как устроена школа» и куда обращаться.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3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487178"/>
            <a:ext cx="10058400" cy="4023360"/>
          </a:xfrm>
        </p:spPr>
        <p:txBody>
          <a:bodyPr>
            <a:normAutofit/>
          </a:bodyPr>
          <a:lstStyle/>
          <a:p>
            <a:pPr algn="ctr"/>
            <a:r>
              <a:rPr lang="ru-RU"/>
              <a:t>Быстрая и безопасная адаптация обучающихся‑инофонов к жизни школы: формирование базовых языковых и коммуникативных навыков, снижение тревожности, включение в учебную и внеурочную деятельность.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903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Язык: бытовая и учебная лексика, фразы‑рамки урока, элементы РКИ.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‑психологическая адаптация: навыки общения,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антитравля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стресс‑менеджмент.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Правила и безопасность: Устав/регламенты, цифровая гигиена, алгоритмы «куда обратиться».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Индивидуализация: диагностика →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ПМПк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ИОМ/маршрут, сопровождение.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Включение 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buddy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‑наставник, кружки/секции.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Работа с семьёй: памятки «простым русским», 2–3 встречи, переводчик при необходимости.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Методподдержка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педагогов: конструктор фраз, чек‑листы адаптации заданий.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Мониторинг: вход/выход‑оценка, посещаемость, участие, успеваемость.</a:t>
            </a:r>
          </a:p>
        </p:txBody>
      </p:sp>
    </p:spTree>
    <p:extLst>
      <p:ext uri="{BB962C8B-B14F-4D97-AF65-F5344CB8AC3E}">
        <p14:creationId xmlns:p14="http://schemas.microsoft.com/office/powerpoint/2010/main" val="378179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Модель (как устроено)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→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/маршрут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Группы «Шаг навстречу» (8–12 чел.) →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семьёй → Поддержка учителей → Мониторинг/коррекция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Роли: педагог‑психолог (лидер), учитель РКИ/русского,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соцпедагог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логопед/дефектолог, классные руководители.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219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Формат и расписание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Ступени: 1–4; 5–6; 7–9 классы (группы по уровню русского: начальный/базовый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Объём: 34 часа/год (1 час в неделю; при необходимости 2×34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Формы: тренинг, ролевая игра, мини‑лекции «простым русским», проект/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работа в парах.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712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 (модули 1-4)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М1 «Я в школе»: карта помощи, правила/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дресс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‑код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М2 «Учусь по‑русски»: фразы‑рамки урока, словарь предметной лексики, дневник/ЭЖ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М3 «Общение без конфликтов»: активное слушание, «я‑сообщения», правила чатов,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антитравля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М4 «Спокойствие и сила»: дыхание 4‑7‑8, «заземление 5‑4‑3‑2‑1», личный план самопомощи.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728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 (модули </a:t>
            </a:r>
            <a:r>
              <a:rPr lang="ru-RU" dirty="0" smtClean="0"/>
              <a:t>5-6)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2500827"/>
            <a:ext cx="10058400" cy="4023360"/>
          </a:xfrm>
        </p:spPr>
        <p:txBody>
          <a:bodyPr/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М5 «Безопасность и цифра»: ПДД в школе, пожарная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антитеррор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цифровая гигиена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М6 «Школа и город»: кружки/спорт,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профпробы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мини‑проекты класса.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267117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131</Words>
  <Application>Microsoft Office PowerPoint</Application>
  <PresentationFormat>Широкоэкранный</PresentationFormat>
  <Paragraphs>51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Calibri Light</vt:lpstr>
      <vt:lpstr>Times New Roman</vt:lpstr>
      <vt:lpstr>Ретро</vt:lpstr>
      <vt:lpstr>Клуб социально‑психологической поддержки и адаптации иностранных граждан  «Шаг навстречу»</vt:lpstr>
      <vt:lpstr>Актуальность</vt:lpstr>
      <vt:lpstr>Проблематика</vt:lpstr>
      <vt:lpstr>Цель программы</vt:lpstr>
      <vt:lpstr>Задачи</vt:lpstr>
      <vt:lpstr>Модель (как устроено)</vt:lpstr>
      <vt:lpstr>Формат и расписание</vt:lpstr>
      <vt:lpstr>Содержание (модули 1-4)</vt:lpstr>
      <vt:lpstr>Содержание (модули 5-6)</vt:lpstr>
      <vt:lpstr>Работа с семьями и педагогами</vt:lpstr>
      <vt:lpstr>Инструменты </vt:lpstr>
      <vt:lpstr>Мониторинг и метрики</vt:lpstr>
      <vt:lpstr>Результаты (шаблон для заполнения)</vt:lpstr>
      <vt:lpstr>Риски и их снятие</vt:lpstr>
      <vt:lpstr>Ресурсы, бюджет, тиражирование</vt:lpstr>
      <vt:lpstr>Нормативная база и контакты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Клуб социально‑психологической поддержки и адаптации иностранных граждан «Шаг навстречу»</dc:title>
  <dc:creator>User</dc:creator>
  <cp:lastModifiedBy>Direktor</cp:lastModifiedBy>
  <cp:revision>3</cp:revision>
  <dcterms:created xsi:type="dcterms:W3CDTF">2025-10-14T08:32:41Z</dcterms:created>
  <dcterms:modified xsi:type="dcterms:W3CDTF">2025-10-14T09:02:23Z</dcterms:modified>
</cp:coreProperties>
</file>